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310" r:id="rId6"/>
    <p:sldId id="311" r:id="rId7"/>
    <p:sldId id="318" r:id="rId8"/>
    <p:sldId id="315" r:id="rId9"/>
    <p:sldId id="316" r:id="rId10"/>
    <p:sldId id="298" r:id="rId11"/>
    <p:sldId id="312" r:id="rId12"/>
    <p:sldId id="294" r:id="rId13"/>
    <p:sldId id="317" r:id="rId14"/>
    <p:sldId id="292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FC00"/>
    <a:srgbClr val="E1E1E1"/>
    <a:srgbClr val="ED7D31"/>
    <a:srgbClr val="5B9BD5"/>
    <a:srgbClr val="4472C4"/>
    <a:srgbClr val="72AE4A"/>
    <a:srgbClr val="71B346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6" autoAdjust="0"/>
    <p:restoredTop sz="94249" autoAdjust="0"/>
  </p:normalViewPr>
  <p:slideViewPr>
    <p:cSldViewPr snapToGrid="0" snapToObjects="1" showGuides="1">
      <p:cViewPr>
        <p:scale>
          <a:sx n="90" d="100"/>
          <a:sy n="90" d="100"/>
        </p:scale>
        <p:origin x="456" y="912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25/02/19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3E42865-962B-7942-8C5C-CE0FF96E4B39}"/>
              </a:ext>
            </a:extLst>
          </p:cNvPr>
          <p:cNvSpPr/>
          <p:nvPr/>
        </p:nvSpPr>
        <p:spPr>
          <a:xfrm>
            <a:off x="2423667" y="132787"/>
            <a:ext cx="67419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Asistencia técnica </a:t>
            </a:r>
          </a:p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Distribución por </a:t>
            </a:r>
            <a:r>
              <a:rPr lang="es-CO" sz="3200" b="1" dirty="0" err="1">
                <a:solidFill>
                  <a:srgbClr val="346232"/>
                </a:solidFill>
                <a:latin typeface="Athelas" panose="02000503000000020003" pitchFamily="2" charset="77"/>
              </a:rPr>
              <a:t>macroregiones</a:t>
            </a:r>
            <a:endParaRPr lang="es-CO" sz="3200" b="1" dirty="0">
              <a:solidFill>
                <a:srgbClr val="346232"/>
              </a:solidFill>
              <a:latin typeface="Athelas" panose="02000503000000020003" pitchFamily="2" charset="77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0F572B4-4857-6F4E-BE19-7021148CA52D}"/>
              </a:ext>
            </a:extLst>
          </p:cNvPr>
          <p:cNvCxnSpPr/>
          <p:nvPr/>
        </p:nvCxnSpPr>
        <p:spPr>
          <a:xfrm>
            <a:off x="1981200" y="718492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ADA7BB2F-16C6-EA41-A3B6-E1E692081E37}"/>
              </a:ext>
            </a:extLst>
          </p:cNvPr>
          <p:cNvSpPr/>
          <p:nvPr/>
        </p:nvSpPr>
        <p:spPr>
          <a:xfrm>
            <a:off x="1231524" y="1284292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CENTRO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B7DF659-2CCC-407A-B171-0DD71BFC900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43402" y="1642159"/>
          <a:ext cx="1964232" cy="1792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4232">
                  <a:extLst>
                    <a:ext uri="{9D8B030D-6E8A-4147-A177-3AD203B41FA5}">
                      <a16:colId xmlns:a16="http://schemas.microsoft.com/office/drawing/2014/main" val="244140636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373482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TOLIMA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23087133"/>
                  </a:ext>
                </a:extLst>
              </a:tr>
              <a:tr h="23276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NORTE DE 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044191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BOYACÁ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4573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META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41390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HUILA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86611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BOGOTÁ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30304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CUNDINAMARCA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8823868"/>
                  </a:ext>
                </a:extLst>
              </a:tr>
            </a:tbl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:a16="http://schemas.microsoft.com/office/drawing/2014/main" id="{A01A7DFD-89F6-43C6-A19F-CB77A7187E43}"/>
              </a:ext>
            </a:extLst>
          </p:cNvPr>
          <p:cNvSpPr/>
          <p:nvPr/>
        </p:nvSpPr>
        <p:spPr>
          <a:xfrm>
            <a:off x="3325845" y="1442104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NORTE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6897DB7D-8CC3-4976-843B-BE22BE3AF33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54386" y="1794586"/>
          <a:ext cx="2017927" cy="1783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7927">
                  <a:extLst>
                    <a:ext uri="{9D8B030D-6E8A-4147-A177-3AD203B41FA5}">
                      <a16:colId xmlns:a16="http://schemas.microsoft.com/office/drawing/2014/main" val="275379198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CÓRDOBA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74108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SUCRE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50134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BOLÍVAR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746599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 ANDRES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327972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ATLÁNTICO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095162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LA GUAJIRA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17504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CESAR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70540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MAGDALENA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68058024"/>
                  </a:ext>
                </a:extLst>
              </a:tr>
            </a:tbl>
          </a:graphicData>
        </a:graphic>
      </p:graphicFrame>
      <p:sp>
        <p:nvSpPr>
          <p:cNvPr id="9" name="Rectángulo 8">
            <a:extLst>
              <a:ext uri="{FF2B5EF4-FFF2-40B4-BE49-F238E27FC236}">
                <a16:creationId xmlns:a16="http://schemas.microsoft.com/office/drawing/2014/main" id="{B5B5D426-6AD0-4FD7-9CA7-CA02A6277BEE}"/>
              </a:ext>
            </a:extLst>
          </p:cNvPr>
          <p:cNvSpPr/>
          <p:nvPr/>
        </p:nvSpPr>
        <p:spPr>
          <a:xfrm>
            <a:off x="5647419" y="1335905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ORIENTE -AMAZONÍA</a:t>
            </a: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2AA3CA79-19FC-4C21-8415-13FD8B7C401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005898" y="1715980"/>
          <a:ext cx="1961567" cy="28289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1567">
                  <a:extLst>
                    <a:ext uri="{9D8B030D-6E8A-4147-A177-3AD203B41FA5}">
                      <a16:colId xmlns:a16="http://schemas.microsoft.com/office/drawing/2014/main" val="403626918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CASANARE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3710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VICHADA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951738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GUAINÍA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761695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PUTUMAYO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204035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ARAUCA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88836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CAQUETÁ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518297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VAUPÉS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45637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AMAZONAS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56023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GUAVIARE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90127915"/>
                  </a:ext>
                </a:extLst>
              </a:tr>
            </a:tbl>
          </a:graphicData>
        </a:graphic>
      </p:graphicFrame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DD302A4A-9EC5-4DEB-92CE-D0746E74838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866156" y="2232077"/>
          <a:ext cx="1844311" cy="2819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4311">
                  <a:extLst>
                    <a:ext uri="{9D8B030D-6E8A-4147-A177-3AD203B41FA5}">
                      <a16:colId xmlns:a16="http://schemas.microsoft.com/office/drawing/2014/main" val="30062877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5970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NARIÑO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38478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CHOCÓ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65765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CALDAS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150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VALLE DEL 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15386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RISARALDA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25865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QUINDÍO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953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ANTIOQUIA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1769370"/>
                  </a:ext>
                </a:extLst>
              </a:tr>
            </a:tbl>
          </a:graphicData>
        </a:graphic>
      </p:graphicFrame>
      <p:sp>
        <p:nvSpPr>
          <p:cNvPr id="12" name="Rectángulo 11">
            <a:extLst>
              <a:ext uri="{FF2B5EF4-FFF2-40B4-BE49-F238E27FC236}">
                <a16:creationId xmlns:a16="http://schemas.microsoft.com/office/drawing/2014/main" id="{888D1F5C-2249-43E6-8AC5-4CDC9A58A08A}"/>
              </a:ext>
            </a:extLst>
          </p:cNvPr>
          <p:cNvSpPr/>
          <p:nvPr/>
        </p:nvSpPr>
        <p:spPr>
          <a:xfrm>
            <a:off x="8192620" y="1302941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>
                <a:solidFill>
                  <a:srgbClr val="346232"/>
                </a:solidFill>
              </a:rPr>
              <a:t>PACÍFICO- OCCIDENTE</a:t>
            </a:r>
            <a:endParaRPr lang="es-CO" sz="2000" b="1" dirty="0">
              <a:solidFill>
                <a:srgbClr val="346232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1A55703-D72A-4EE6-86C4-947645A51C04}"/>
              </a:ext>
            </a:extLst>
          </p:cNvPr>
          <p:cNvSpPr/>
          <p:nvPr/>
        </p:nvSpPr>
        <p:spPr>
          <a:xfrm>
            <a:off x="1187205" y="514793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Rafael Garzón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60BDECD-C12E-4DB2-8739-A712101C8083}"/>
              </a:ext>
            </a:extLst>
          </p:cNvPr>
          <p:cNvSpPr/>
          <p:nvPr/>
        </p:nvSpPr>
        <p:spPr>
          <a:xfrm>
            <a:off x="3797987" y="513544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Jaime Silva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A599D23-9236-4820-A9B0-65D70A671EA2}"/>
              </a:ext>
            </a:extLst>
          </p:cNvPr>
          <p:cNvSpPr/>
          <p:nvPr/>
        </p:nvSpPr>
        <p:spPr>
          <a:xfrm>
            <a:off x="6096000" y="51529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Felipe Rodríguez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F1FDC8C-9B38-4C83-8D45-32D960880220}"/>
              </a:ext>
            </a:extLst>
          </p:cNvPr>
          <p:cNvSpPr/>
          <p:nvPr/>
        </p:nvSpPr>
        <p:spPr>
          <a:xfrm>
            <a:off x="8657668" y="51554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Paula Ospina</a:t>
            </a:r>
          </a:p>
        </p:txBody>
      </p:sp>
    </p:spTree>
    <p:extLst>
      <p:ext uri="{BB962C8B-B14F-4D97-AF65-F5344CB8AC3E}">
        <p14:creationId xmlns:p14="http://schemas.microsoft.com/office/powerpoint/2010/main" val="1849452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4870095" y="1939472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2477742" y="1939472"/>
            <a:ext cx="2572445" cy="262165"/>
            <a:chOff x="2627986" y="2057112"/>
            <a:chExt cx="2572445" cy="262165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  <a:stCxn id="60" idx="3"/>
            </p:cNvCxnSpPr>
            <p:nvPr/>
          </p:nvCxnSpPr>
          <p:spPr>
            <a:xfrm flipH="1">
              <a:off x="3600469" y="2057112"/>
              <a:ext cx="1599962" cy="262165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986" y="2318330"/>
              <a:ext cx="975960" cy="94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907306" y="168790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75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85260" y="2573884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439662" y="4940657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409508" y="909635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88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8747196" y="3528123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765352" y="1374312"/>
            <a:ext cx="2915346" cy="1199572"/>
            <a:chOff x="2125246" y="2172042"/>
            <a:chExt cx="2915346" cy="1199572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>
              <a:off x="3135051" y="2172042"/>
              <a:ext cx="1905541" cy="1199572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25246" y="3368106"/>
              <a:ext cx="1019494" cy="328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613973" y="4073771"/>
            <a:ext cx="2336063" cy="878301"/>
            <a:chOff x="2598356" y="1932069"/>
            <a:chExt cx="2336063" cy="87830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6565" y="1932069"/>
              <a:ext cx="1317854" cy="87830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98356" y="2810370"/>
              <a:ext cx="102213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E8D7165-57D7-7443-8645-90A06DB3A7EC}"/>
              </a:ext>
            </a:extLst>
          </p:cNvPr>
          <p:cNvGrpSpPr/>
          <p:nvPr/>
        </p:nvGrpSpPr>
        <p:grpSpPr>
          <a:xfrm>
            <a:off x="5289568" y="3401228"/>
            <a:ext cx="360000" cy="360000"/>
            <a:chOff x="2301394" y="3136244"/>
            <a:chExt cx="593347" cy="581870"/>
          </a:xfrm>
        </p:grpSpPr>
        <p:sp>
          <p:nvSpPr>
            <p:cNvPr id="88" name="Lágrima 87">
              <a:extLst>
                <a:ext uri="{FF2B5EF4-FFF2-40B4-BE49-F238E27FC236}">
                  <a16:creationId xmlns:a16="http://schemas.microsoft.com/office/drawing/2014/main" id="{4F6ACD2E-5E56-5046-88D1-30519EF1CD86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1171B085-CE8B-DC4E-8918-604FE633978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2408E9C5-2395-E74E-85BF-57E3D633028D}"/>
              </a:ext>
            </a:extLst>
          </p:cNvPr>
          <p:cNvGrpSpPr/>
          <p:nvPr/>
        </p:nvGrpSpPr>
        <p:grpSpPr>
          <a:xfrm>
            <a:off x="7739935" y="2298361"/>
            <a:ext cx="1863943" cy="1501798"/>
            <a:chOff x="424543" y="3709655"/>
            <a:chExt cx="1863943" cy="1501798"/>
          </a:xfrm>
        </p:grpSpPr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EB6F154-6128-9145-8BB2-971E76F0F7B2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ESPECIAL</a:t>
              </a:r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6F57F168-1C7F-234C-BBED-728E081D644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01ABB4CC-1F7C-9240-99AC-5CAB20F84DFC}"/>
              </a:ext>
            </a:extLst>
          </p:cNvPr>
          <p:cNvGrpSpPr/>
          <p:nvPr/>
        </p:nvGrpSpPr>
        <p:grpSpPr>
          <a:xfrm flipH="1" flipV="1">
            <a:off x="5469660" y="2645390"/>
            <a:ext cx="2564546" cy="755838"/>
            <a:chOff x="2372331" y="1957041"/>
            <a:chExt cx="2564546" cy="755838"/>
          </a:xfrm>
        </p:grpSpPr>
        <p:cxnSp>
          <p:nvCxnSpPr>
            <p:cNvPr id="100" name="Conector recto 99">
              <a:extLst>
                <a:ext uri="{FF2B5EF4-FFF2-40B4-BE49-F238E27FC236}">
                  <a16:creationId xmlns:a16="http://schemas.microsoft.com/office/drawing/2014/main" id="{90BAE913-E6FF-584A-8A8A-959DC761F357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>
              <a:off x="3288075" y="1957041"/>
              <a:ext cx="1648802" cy="755838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>
              <a:extLst>
                <a:ext uri="{FF2B5EF4-FFF2-40B4-BE49-F238E27FC236}">
                  <a16:creationId xmlns:a16="http://schemas.microsoft.com/office/drawing/2014/main" id="{3E3F7DD6-FC98-D643-8106-652251B46B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331" y="2711807"/>
              <a:ext cx="925606" cy="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6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6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7500"/>
                            </p:stCondLst>
                            <p:childTnLst>
                              <p:par>
                                <p:cTn id="6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8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556" y="88981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2471427" y="5246427"/>
            <a:ext cx="9202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s-CO" sz="2400" dirty="0"/>
              <a:t>Seguimiento a la ejecución </a:t>
            </a:r>
            <a:r>
              <a:rPr lang="es-CO" sz="2000" dirty="0"/>
              <a:t>(</a:t>
            </a:r>
            <a:r>
              <a:rPr lang="es-CO" sz="2000" i="1" dirty="0">
                <a:solidFill>
                  <a:schemeClr val="accent6">
                    <a:lumMod val="75000"/>
                  </a:schemeClr>
                </a:solidFill>
              </a:rPr>
              <a:t>MatrizInfraestructurasNuevas_2019.xls</a:t>
            </a:r>
            <a:r>
              <a:rPr lang="es-CO" sz="2000" dirty="0"/>
              <a:t>).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Articulación para la puesta en operación.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BF64C954-A90A-48B9-8495-93494CC45D12}"/>
              </a:ext>
            </a:extLst>
          </p:cNvPr>
          <p:cNvGrpSpPr/>
          <p:nvPr/>
        </p:nvGrpSpPr>
        <p:grpSpPr>
          <a:xfrm>
            <a:off x="1103833" y="1442327"/>
            <a:ext cx="9520929" cy="3347790"/>
            <a:chOff x="167074" y="1537178"/>
            <a:chExt cx="9520929" cy="3347790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D9DCDB9E-064D-488C-B1EF-60C65181CF3E}"/>
                </a:ext>
              </a:extLst>
            </p:cNvPr>
            <p:cNvGrpSpPr/>
            <p:nvPr/>
          </p:nvGrpSpPr>
          <p:grpSpPr>
            <a:xfrm>
              <a:off x="4222409" y="2367229"/>
              <a:ext cx="2516621" cy="720276"/>
              <a:chOff x="860936" y="2593132"/>
              <a:chExt cx="2516621" cy="720276"/>
            </a:xfrm>
          </p:grpSpPr>
          <p:sp>
            <p:nvSpPr>
              <p:cNvPr id="2" name="Rectángulo: esquinas redondeadas 1">
                <a:extLst>
                  <a:ext uri="{FF2B5EF4-FFF2-40B4-BE49-F238E27FC236}">
                    <a16:creationId xmlns:a16="http://schemas.microsoft.com/office/drawing/2014/main" id="{36A5B56D-CBFE-4A67-B0A8-3F10953ED885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DAPRE</a:t>
                </a:r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E7BC56BA-AFC9-4F10-90D4-361309666545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15 Proyectos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2C6F16D3-B686-4C5B-B77E-B7473F246605}"/>
                </a:ext>
              </a:extLst>
            </p:cNvPr>
            <p:cNvGrpSpPr/>
            <p:nvPr/>
          </p:nvGrpSpPr>
          <p:grpSpPr>
            <a:xfrm>
              <a:off x="1348009" y="2363761"/>
              <a:ext cx="2699504" cy="720276"/>
              <a:chOff x="860936" y="2593132"/>
              <a:chExt cx="2699504" cy="720276"/>
            </a:xfrm>
          </p:grpSpPr>
          <p:sp>
            <p:nvSpPr>
              <p:cNvPr id="23" name="Rectángulo: esquinas redondeadas 22">
                <a:extLst>
                  <a:ext uri="{FF2B5EF4-FFF2-40B4-BE49-F238E27FC236}">
                    <a16:creationId xmlns:a16="http://schemas.microsoft.com/office/drawing/2014/main" id="{5A279A04-2C6F-423A-AB4D-A72F2420A5D4}"/>
                  </a:ext>
                </a:extLst>
              </p:cNvPr>
              <p:cNvSpPr/>
              <p:nvPr/>
            </p:nvSpPr>
            <p:spPr>
              <a:xfrm>
                <a:off x="1672743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Fondo de adaptación </a:t>
                </a:r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055EEAEA-8CEE-4541-A906-AFAC42C22927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0A79D566-1334-48C5-B507-B388F65CBA6B}"/>
                </a:ext>
              </a:extLst>
            </p:cNvPr>
            <p:cNvGrpSpPr/>
            <p:nvPr/>
          </p:nvGrpSpPr>
          <p:grpSpPr>
            <a:xfrm>
              <a:off x="6791552" y="2367229"/>
              <a:ext cx="2896451" cy="720276"/>
              <a:chOff x="860936" y="2593132"/>
              <a:chExt cx="2896451" cy="720276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9895D67E-D207-4D3D-8EF9-65FC173946E3}"/>
                  </a:ext>
                </a:extLst>
              </p:cNvPr>
              <p:cNvSpPr/>
              <p:nvPr/>
            </p:nvSpPr>
            <p:spPr>
              <a:xfrm>
                <a:off x="186969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Minvivienda</a:t>
                </a:r>
              </a:p>
            </p:txBody>
          </p:sp>
          <p:sp>
            <p:nvSpPr>
              <p:cNvPr id="27" name="Flecha: pentágono 26">
                <a:extLst>
                  <a:ext uri="{FF2B5EF4-FFF2-40B4-BE49-F238E27FC236}">
                    <a16:creationId xmlns:a16="http://schemas.microsoft.com/office/drawing/2014/main" id="{52D8DA71-4A4E-4BF6-867B-FC2BC7D72F7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Proyectos</a:t>
                </a:r>
              </a:p>
            </p:txBody>
          </p:sp>
        </p:grp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15E33E79-3015-42BD-B3D2-4471D6A6B21E}"/>
                </a:ext>
              </a:extLst>
            </p:cNvPr>
            <p:cNvGrpSpPr/>
            <p:nvPr/>
          </p:nvGrpSpPr>
          <p:grpSpPr>
            <a:xfrm>
              <a:off x="6005166" y="1537178"/>
              <a:ext cx="2516621" cy="720276"/>
              <a:chOff x="860936" y="2593132"/>
              <a:chExt cx="2516621" cy="720276"/>
            </a:xfrm>
          </p:grpSpPr>
          <p:sp>
            <p:nvSpPr>
              <p:cNvPr id="29" name="Rectángulo: esquinas redondeadas 28">
                <a:extLst>
                  <a:ext uri="{FF2B5EF4-FFF2-40B4-BE49-F238E27FC236}">
                    <a16:creationId xmlns:a16="http://schemas.microsoft.com/office/drawing/2014/main" id="{237E60A1-140E-4C0D-A08E-0BC1C9DE397D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Convenio</a:t>
                </a:r>
              </a:p>
              <a:p>
                <a:pPr algn="r"/>
                <a:r>
                  <a:rPr lang="es-CO" altLang="es-CO" b="1" dirty="0"/>
                  <a:t>3374</a:t>
                </a:r>
              </a:p>
            </p:txBody>
          </p:sp>
          <p:sp>
            <p:nvSpPr>
              <p:cNvPr id="30" name="Flecha: pentágono 29">
                <a:extLst>
                  <a:ext uri="{FF2B5EF4-FFF2-40B4-BE49-F238E27FC236}">
                    <a16:creationId xmlns:a16="http://schemas.microsoft.com/office/drawing/2014/main" id="{80C4D2B1-AFE7-4C12-969C-5DCF19B46B7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11 Proyectos</a:t>
                </a:r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C461F2-E5B3-4570-B3FA-9E00274EB845}"/>
                </a:ext>
              </a:extLst>
            </p:cNvPr>
            <p:cNvGrpSpPr/>
            <p:nvPr/>
          </p:nvGrpSpPr>
          <p:grpSpPr>
            <a:xfrm>
              <a:off x="2920782" y="1557297"/>
              <a:ext cx="2924585" cy="720276"/>
              <a:chOff x="860936" y="2593132"/>
              <a:chExt cx="2924585" cy="720276"/>
            </a:xfrm>
          </p:grpSpPr>
          <p:sp>
            <p:nvSpPr>
              <p:cNvPr id="32" name="Rectángulo: esquinas redondeadas 31">
                <a:extLst>
                  <a:ext uri="{FF2B5EF4-FFF2-40B4-BE49-F238E27FC236}">
                    <a16:creationId xmlns:a16="http://schemas.microsoft.com/office/drawing/2014/main" id="{983B9F8A-100E-4C75-B7C8-774091CEAA56}"/>
                  </a:ext>
                </a:extLst>
              </p:cNvPr>
              <p:cNvSpPr/>
              <p:nvPr/>
            </p:nvSpPr>
            <p:spPr>
              <a:xfrm>
                <a:off x="1897824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Bolívar</a:t>
                </a:r>
              </a:p>
            </p:txBody>
          </p:sp>
          <p:sp>
            <p:nvSpPr>
              <p:cNvPr id="33" name="Flecha: pentágono 32">
                <a:extLst>
                  <a:ext uri="{FF2B5EF4-FFF2-40B4-BE49-F238E27FC236}">
                    <a16:creationId xmlns:a16="http://schemas.microsoft.com/office/drawing/2014/main" id="{B4F7BA7B-2888-4790-A720-BA6A87BB70B6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FAC1707-CC5E-47CD-80A9-06C99FAFD8C3}"/>
                </a:ext>
              </a:extLst>
            </p:cNvPr>
            <p:cNvGrpSpPr/>
            <p:nvPr/>
          </p:nvGrpSpPr>
          <p:grpSpPr>
            <a:xfrm>
              <a:off x="2723926" y="3283332"/>
              <a:ext cx="3539258" cy="720276"/>
              <a:chOff x="860936" y="2593132"/>
              <a:chExt cx="3305620" cy="720276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A138D4D7-4EBC-4A0E-AA86-888FF5AD948C}"/>
                  </a:ext>
                </a:extLst>
              </p:cNvPr>
              <p:cNvSpPr/>
              <p:nvPr/>
            </p:nvSpPr>
            <p:spPr>
              <a:xfrm>
                <a:off x="1845666" y="2593132"/>
                <a:ext cx="2320890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Atlántico + Regalías</a:t>
                </a:r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6819C9FC-92BB-4D33-AFFE-1876C2E8E2CF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7E4F6CF4-C8EA-4DDE-B6F8-D05B49F8C0A6}"/>
                </a:ext>
              </a:extLst>
            </p:cNvPr>
            <p:cNvGrpSpPr/>
            <p:nvPr/>
          </p:nvGrpSpPr>
          <p:grpSpPr>
            <a:xfrm>
              <a:off x="167074" y="1558895"/>
              <a:ext cx="2530687" cy="720276"/>
              <a:chOff x="860936" y="2593132"/>
              <a:chExt cx="2530687" cy="720276"/>
            </a:xfrm>
          </p:grpSpPr>
          <p:sp>
            <p:nvSpPr>
              <p:cNvPr id="38" name="Rectángulo: esquinas redondeadas 37">
                <a:extLst>
                  <a:ext uri="{FF2B5EF4-FFF2-40B4-BE49-F238E27FC236}">
                    <a16:creationId xmlns:a16="http://schemas.microsoft.com/office/drawing/2014/main" id="{C1752BCF-A91A-4426-A96C-7400F31BAFB7}"/>
                  </a:ext>
                </a:extLst>
              </p:cNvPr>
              <p:cNvSpPr/>
              <p:nvPr/>
            </p:nvSpPr>
            <p:spPr>
              <a:xfrm>
                <a:off x="1503926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CONPES</a:t>
                </a:r>
              </a:p>
            </p:txBody>
          </p:sp>
          <p:sp>
            <p:nvSpPr>
              <p:cNvPr id="39" name="Flecha: pentágono 38">
                <a:extLst>
                  <a:ext uri="{FF2B5EF4-FFF2-40B4-BE49-F238E27FC236}">
                    <a16:creationId xmlns:a16="http://schemas.microsoft.com/office/drawing/2014/main" id="{430B02C5-1E78-41F6-8C2B-A6D3FF054F5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23 Proyectos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A20C031-312B-4536-8F88-C34625E11F44}"/>
                </a:ext>
              </a:extLst>
            </p:cNvPr>
            <p:cNvGrpSpPr/>
            <p:nvPr/>
          </p:nvGrpSpPr>
          <p:grpSpPr>
            <a:xfrm>
              <a:off x="6472028" y="3283332"/>
              <a:ext cx="2884363" cy="720276"/>
              <a:chOff x="860936" y="2593132"/>
              <a:chExt cx="2884363" cy="720276"/>
            </a:xfrm>
          </p:grpSpPr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E26B28B8-D12E-4423-9362-DE7D08B160FB}"/>
                  </a:ext>
                </a:extLst>
              </p:cNvPr>
              <p:cNvSpPr/>
              <p:nvPr/>
            </p:nvSpPr>
            <p:spPr>
              <a:xfrm>
                <a:off x="1147230" y="2593132"/>
                <a:ext cx="2598069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Antioquia +</a:t>
                </a:r>
              </a:p>
              <a:p>
                <a:pPr algn="r"/>
                <a:r>
                  <a:rPr lang="es-CO" altLang="es-CO" b="1" dirty="0"/>
                  <a:t>Municipios</a:t>
                </a:r>
              </a:p>
            </p:txBody>
          </p:sp>
          <p:sp>
            <p:nvSpPr>
              <p:cNvPr id="42" name="Flecha: pentágono 41">
                <a:extLst>
                  <a:ext uri="{FF2B5EF4-FFF2-40B4-BE49-F238E27FC236}">
                    <a16:creationId xmlns:a16="http://schemas.microsoft.com/office/drawing/2014/main" id="{141BFB79-BA10-4D1D-A610-2DE8BD8A885D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4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A6FAD29-B4A2-4AB5-A46E-C441D0C1AC40}"/>
                </a:ext>
              </a:extLst>
            </p:cNvPr>
            <p:cNvGrpSpPr/>
            <p:nvPr/>
          </p:nvGrpSpPr>
          <p:grpSpPr>
            <a:xfrm>
              <a:off x="4222409" y="4164692"/>
              <a:ext cx="2152846" cy="720276"/>
              <a:chOff x="860936" y="2593132"/>
              <a:chExt cx="2152846" cy="720276"/>
            </a:xfrm>
          </p:grpSpPr>
          <p:sp>
            <p:nvSpPr>
              <p:cNvPr id="44" name="Rectángulo: esquinas redondeadas 43">
                <a:extLst>
                  <a:ext uri="{FF2B5EF4-FFF2-40B4-BE49-F238E27FC236}">
                    <a16:creationId xmlns:a16="http://schemas.microsoft.com/office/drawing/2014/main" id="{ADD6D331-D77E-4CCC-9B87-7BF52FB1D4F8}"/>
                  </a:ext>
                </a:extLst>
              </p:cNvPr>
              <p:cNvSpPr/>
              <p:nvPr/>
            </p:nvSpPr>
            <p:spPr>
              <a:xfrm>
                <a:off x="860936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ICBF</a:t>
                </a:r>
              </a:p>
            </p:txBody>
          </p:sp>
          <p:sp>
            <p:nvSpPr>
              <p:cNvPr id="45" name="Flecha: pentágono 44">
                <a:extLst>
                  <a:ext uri="{FF2B5EF4-FFF2-40B4-BE49-F238E27FC236}">
                    <a16:creationId xmlns:a16="http://schemas.microsoft.com/office/drawing/2014/main" id="{4C33AFCB-9B30-4F2C-8633-6D26AFC71C61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30A0919F-29ED-45A4-96ED-D384BC406A73}"/>
                </a:ext>
              </a:extLst>
            </p:cNvPr>
            <p:cNvGrpSpPr/>
            <p:nvPr/>
          </p:nvGrpSpPr>
          <p:grpSpPr>
            <a:xfrm>
              <a:off x="6454159" y="4164692"/>
              <a:ext cx="2509093" cy="720276"/>
              <a:chOff x="860936" y="2593132"/>
              <a:chExt cx="2509093" cy="720276"/>
            </a:xfrm>
          </p:grpSpPr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55EBE383-BFB3-42F0-8113-9EC86BDC918C}"/>
                  </a:ext>
                </a:extLst>
              </p:cNvPr>
              <p:cNvSpPr/>
              <p:nvPr/>
            </p:nvSpPr>
            <p:spPr>
              <a:xfrm>
                <a:off x="1217183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Regalías</a:t>
                </a:r>
              </a:p>
            </p:txBody>
          </p:sp>
          <p:sp>
            <p:nvSpPr>
              <p:cNvPr id="48" name="Flecha: pentágono 47">
                <a:extLst>
                  <a:ext uri="{FF2B5EF4-FFF2-40B4-BE49-F238E27FC236}">
                    <a16:creationId xmlns:a16="http://schemas.microsoft.com/office/drawing/2014/main" id="{EFB93A07-6F4A-41F5-A111-7228DEC3481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756D15E-C3FA-48DB-B74A-6D633F0865CD}"/>
              </a:ext>
            </a:extLst>
          </p:cNvPr>
          <p:cNvSpPr txBox="1"/>
          <p:nvPr/>
        </p:nvSpPr>
        <p:spPr>
          <a:xfrm>
            <a:off x="326127" y="3203941"/>
            <a:ext cx="2792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346232"/>
                </a:solidFill>
              </a:rPr>
              <a:t>120 </a:t>
            </a:r>
            <a:r>
              <a:rPr lang="es-CO" sz="2800" b="1" dirty="0">
                <a:solidFill>
                  <a:srgbClr val="346232"/>
                </a:solidFill>
              </a:rPr>
              <a:t>Infraestructuras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924380" y="155788"/>
            <a:ext cx="6741970" cy="1077218"/>
            <a:chOff x="3977058" y="484755"/>
            <a:chExt cx="6741970" cy="1077218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 Equipo I&amp;D </a:t>
              </a:r>
            </a:p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2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2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70328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6147176" y="2058407"/>
            <a:ext cx="4097753" cy="830451"/>
            <a:chOff x="6080136" y="1363393"/>
            <a:chExt cx="4097753" cy="830451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7084360" y="1512158"/>
              <a:ext cx="3093529" cy="44261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6080136" y="1363393"/>
              <a:ext cx="1153962" cy="830451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7085127" y="2796246"/>
            <a:ext cx="4097753" cy="827733"/>
            <a:chOff x="5723676" y="1231657"/>
            <a:chExt cx="4097753" cy="827733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381881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231657"/>
              <a:ext cx="1153962" cy="827733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6862412" y="4311532"/>
            <a:ext cx="4162725" cy="827733"/>
            <a:chOff x="5360796" y="1527282"/>
            <a:chExt cx="4162725" cy="827733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308279" cy="827733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7762835" y="5047222"/>
            <a:ext cx="4055470" cy="827733"/>
            <a:chOff x="5425055" y="1448511"/>
            <a:chExt cx="4055470" cy="827733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425055" y="1448511"/>
              <a:ext cx="1308279" cy="827733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5509376" y="5803952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725211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22180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339B03C-9BD7-4041-8FC4-B99D7F5D1A72}"/>
              </a:ext>
            </a:extLst>
          </p:cNvPr>
          <p:cNvGrpSpPr/>
          <p:nvPr/>
        </p:nvGrpSpPr>
        <p:grpSpPr>
          <a:xfrm>
            <a:off x="5283581" y="1289483"/>
            <a:ext cx="4610815" cy="829923"/>
            <a:chOff x="4697789" y="1111249"/>
            <a:chExt cx="4610815" cy="829923"/>
          </a:xfrm>
        </p:grpSpPr>
        <p:sp>
          <p:nvSpPr>
            <p:cNvPr id="106" name="Rectángulo: esquinas redondeadas 105">
              <a:extLst>
                <a:ext uri="{FF2B5EF4-FFF2-40B4-BE49-F238E27FC236}">
                  <a16:creationId xmlns:a16="http://schemas.microsoft.com/office/drawing/2014/main" id="{F311DAD0-3097-431E-8B71-73D6EADC015B}"/>
                </a:ext>
              </a:extLst>
            </p:cNvPr>
            <p:cNvSpPr/>
            <p:nvPr/>
          </p:nvSpPr>
          <p:spPr>
            <a:xfrm>
              <a:off x="5210851" y="1270623"/>
              <a:ext cx="4097753" cy="445512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Manuel Colorado</a:t>
              </a:r>
            </a:p>
            <a:p>
              <a:pPr algn="ctr"/>
              <a:r>
                <a:rPr lang="es-CO" sz="1400" dirty="0"/>
                <a:t>manuel.colorado@icbf.gov.co</a:t>
              </a:r>
            </a:p>
          </p:txBody>
        </p:sp>
        <p:sp>
          <p:nvSpPr>
            <p:cNvPr id="82" name="Elipse 81">
              <a:extLst>
                <a:ext uri="{FF2B5EF4-FFF2-40B4-BE49-F238E27FC236}">
                  <a16:creationId xmlns:a16="http://schemas.microsoft.com/office/drawing/2014/main" id="{2423FC88-E50F-7848-A961-3D3029B33AEC}"/>
                </a:ext>
              </a:extLst>
            </p:cNvPr>
            <p:cNvSpPr/>
            <p:nvPr/>
          </p:nvSpPr>
          <p:spPr>
            <a:xfrm>
              <a:off x="4697789" y="1111249"/>
              <a:ext cx="1153962" cy="82992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Líder</a:t>
              </a:r>
            </a:p>
            <a:p>
              <a:pPr algn="ctr"/>
              <a:r>
                <a:rPr lang="es-CO" sz="1400" dirty="0"/>
                <a:t>Equipo I&amp;D</a:t>
              </a:r>
            </a:p>
          </p:txBody>
        </p:sp>
      </p:grpSp>
      <p:grpSp>
        <p:nvGrpSpPr>
          <p:cNvPr id="83" name="Grupo 82">
            <a:extLst>
              <a:ext uri="{FF2B5EF4-FFF2-40B4-BE49-F238E27FC236}">
                <a16:creationId xmlns:a16="http://schemas.microsoft.com/office/drawing/2014/main" id="{814CF502-1801-CC4F-BC56-D8845E5A7922}"/>
              </a:ext>
            </a:extLst>
          </p:cNvPr>
          <p:cNvGrpSpPr/>
          <p:nvPr/>
        </p:nvGrpSpPr>
        <p:grpSpPr>
          <a:xfrm>
            <a:off x="5994697" y="3541371"/>
            <a:ext cx="4043510" cy="827733"/>
            <a:chOff x="5777919" y="1533871"/>
            <a:chExt cx="4043510" cy="827733"/>
          </a:xfrm>
        </p:grpSpPr>
        <p:sp>
          <p:nvSpPr>
            <p:cNvPr id="84" name="Rectángulo: esquinas redondeadas 90">
              <a:extLst>
                <a:ext uri="{FF2B5EF4-FFF2-40B4-BE49-F238E27FC236}">
                  <a16:creationId xmlns:a16="http://schemas.microsoft.com/office/drawing/2014/main" id="{76A8D9E9-A7E3-874C-A37E-BC28351BF398}"/>
                </a:ext>
              </a:extLst>
            </p:cNvPr>
            <p:cNvSpPr/>
            <p:nvPr/>
          </p:nvSpPr>
          <p:spPr>
            <a:xfrm>
              <a:off x="6727900" y="1707342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Derly Fajardo</a:t>
              </a:r>
            </a:p>
            <a:p>
              <a:pPr algn="ctr"/>
              <a:r>
                <a:rPr lang="es-CO" sz="1400" dirty="0"/>
                <a:t>derly.fajardo@icbf.gov.co</a:t>
              </a:r>
            </a:p>
          </p:txBody>
        </p:sp>
        <p:sp>
          <p:nvSpPr>
            <p:cNvPr id="85" name="Elipse 84">
              <a:extLst>
                <a:ext uri="{FF2B5EF4-FFF2-40B4-BE49-F238E27FC236}">
                  <a16:creationId xmlns:a16="http://schemas.microsoft.com/office/drawing/2014/main" id="{0F05D24B-4C8A-AF44-9161-F0BC5E8C621C}"/>
                </a:ext>
              </a:extLst>
            </p:cNvPr>
            <p:cNvSpPr/>
            <p:nvPr/>
          </p:nvSpPr>
          <p:spPr>
            <a:xfrm>
              <a:off x="5777919" y="1533871"/>
              <a:ext cx="1153962" cy="82773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Especial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D7F0A62-A927-45FD-9C75-A602E882211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774c0aa-6979-4448-b1aa-fea17ac8e0a2"/>
    <ds:schemaRef ds:uri="http://schemas.microsoft.com/office/2006/metadata/properties"/>
    <ds:schemaRef ds:uri="http://purl.org/dc/terms/"/>
    <ds:schemaRef ds:uri="http://schemas.openxmlformats.org/package/2006/metadata/core-properties"/>
    <ds:schemaRef ds:uri="3057e472-ac9c-43ce-a6ab-868978ff879e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8458</TotalTime>
  <Words>890</Words>
  <Application>Microsoft Macintosh PowerPoint</Application>
  <PresentationFormat>Panorámica</PresentationFormat>
  <Paragraphs>250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Carlos Eduardo Madrid Gomez</cp:lastModifiedBy>
  <cp:revision>433</cp:revision>
  <dcterms:created xsi:type="dcterms:W3CDTF">2018-08-24T05:26:58Z</dcterms:created>
  <dcterms:modified xsi:type="dcterms:W3CDTF">2019-02-25T14:34:19Z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